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7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5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5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5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90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1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The University of Texas at San Antonio    |     Department of Computer Science      |       CS-CURE"/>
          <p:cNvSpPr txBox="1"/>
          <p:nvPr/>
        </p:nvSpPr>
        <p:spPr>
          <a:xfrm>
            <a:off x="115431" y="13214655"/>
            <a:ext cx="23300945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929292"/>
                </a:solidFill>
              </a:defRPr>
            </a:lvl1pPr>
          </a:lstStyle>
          <a:p>
            <a:pPr/>
            <a:r>
              <a:t>The University of Texas at San Antonio    |     Department of Computer Science      |       CS-CURE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23679127" y="13264211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overleaf.com" TargetMode="External"/><Relationship Id="rId3" Type="http://schemas.openxmlformats.org/officeDocument/2006/relationships/hyperlink" Target="https://www.overleaf.com/learn" TargetMode="External"/><Relationship Id="rId4" Type="http://schemas.openxmlformats.org/officeDocument/2006/relationships/hyperlink" Target="https://www.overleaf.com/learn/latex/Learn_LaTeX_in_30_minutes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hyperlink" Target="https://www.overleaf.com/learn/latex/Beamer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Relationship Id="rId3" Type="http://schemas.openxmlformats.org/officeDocument/2006/relationships/image" Target="../media/image10.png"/><Relationship Id="rId4" Type="http://schemas.openxmlformats.org/officeDocument/2006/relationships/hyperlink" Target="http://bibliography.com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bibtex.com/e/article-entry/" TargetMode="External"/><Relationship Id="rId3" Type="http://schemas.openxmlformats.org/officeDocument/2006/relationships/hyperlink" Target="https://www.bibme.org/bibtex" TargetMode="External"/><Relationship Id="rId4" Type="http://schemas.openxmlformats.org/officeDocument/2006/relationships/hyperlink" Target="https://www.overleaf.com/learn/latex/Bibliography_management_with_bibtex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hyperlink" Target="https://www.overleaf.com/learn/how-to/How_to_link_your_Overleaf_account_to_Mendeley_and_Zotero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overleaf.com/learn/how-to/How_to_link_your_Overleaf_account_to_Mendeley_and_Zotero" TargetMode="External"/><Relationship Id="rId3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scholar.google.com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researchrabbit.ai/" TargetMode="Externa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DBLP.org" TargetMode="External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arXiv.org" TargetMode="External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Amanda Fernandez, Ph.D…"/>
          <p:cNvSpPr txBox="1"/>
          <p:nvPr>
            <p:ph type="body" idx="21"/>
          </p:nvPr>
        </p:nvSpPr>
        <p:spPr>
          <a:xfrm>
            <a:off x="1206499" y="11839048"/>
            <a:ext cx="11119096" cy="138505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Amanda Fernandez, Ph.D</a:t>
            </a:r>
          </a:p>
          <a:p>
            <a:pPr>
              <a:defRPr b="0"/>
            </a:pPr>
            <a:r>
              <a:t>UTSA Department of Computer Science</a:t>
            </a:r>
          </a:p>
        </p:txBody>
      </p:sp>
      <p:sp>
        <p:nvSpPr>
          <p:cNvPr id="163" name="UTSA CS 4593: CS-CUR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12700" dist="63500" dir="18900000">
                    <a:srgbClr val="000000"/>
                  </a:outerShdw>
                </a:effectLst>
              </a:defRPr>
            </a:lvl1pPr>
          </a:lstStyle>
          <a:p>
            <a:pPr/>
            <a:r>
              <a:t>UTSA CS 4593: CS-CURE</a:t>
            </a:r>
          </a:p>
        </p:txBody>
      </p:sp>
      <p:sp>
        <p:nvSpPr>
          <p:cNvPr id="164" name="Course-based Undergraduate Research Experience in C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hueOff val="-1247790"/>
                    <a:lumOff val="-12326"/>
                  </a:schemeClr>
                </a:solidFill>
                <a:effectLst>
                  <a:outerShdw sx="100000" sy="100000" kx="0" ky="0" algn="b" rotWithShape="0" blurRad="12700" dist="63500" dir="18900000">
                    <a:srgbClr val="000000"/>
                  </a:outerShdw>
                </a:effectLst>
              </a:defRPr>
            </a:lvl1pPr>
          </a:lstStyle>
          <a:p>
            <a:pPr/>
            <a:r>
              <a:t>Course-based Undergraduate Research Experience in CS</a:t>
            </a:r>
          </a:p>
        </p:txBody>
      </p:sp>
      <p:sp>
        <p:nvSpPr>
          <p:cNvPr id="165" name="Spring 2024"/>
          <p:cNvSpPr txBox="1"/>
          <p:nvPr/>
        </p:nvSpPr>
        <p:spPr>
          <a:xfrm>
            <a:off x="14675581" y="12490367"/>
            <a:ext cx="8501920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 defTabSz="825500">
              <a:lnSpc>
                <a:spcPct val="100000"/>
              </a:lnSpc>
              <a:spcBef>
                <a:spcPts val="0"/>
              </a:spcBef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Spring 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Writing &amp; Present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Writing &amp; Presentations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LaTe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LaTeX</a:t>
            </a:r>
          </a:p>
        </p:txBody>
      </p:sp>
      <p:sp>
        <p:nvSpPr>
          <p:cNvPr id="224" name="“LAY-tek” or “LAH-tek”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“LAY-tek” or “LAH-tek”</a:t>
            </a:r>
          </a:p>
        </p:txBody>
      </p:sp>
      <p:sp>
        <p:nvSpPr>
          <p:cNvPr id="225" name="Typesetting tool for professional-looking documents…"/>
          <p:cNvSpPr txBox="1"/>
          <p:nvPr>
            <p:ph type="body" sz="quarter" idx="1"/>
          </p:nvPr>
        </p:nvSpPr>
        <p:spPr>
          <a:xfrm>
            <a:off x="1206500" y="4248504"/>
            <a:ext cx="21971000" cy="2071586"/>
          </a:xfrm>
          <a:prstGeom prst="rect">
            <a:avLst/>
          </a:prstGeom>
        </p:spPr>
        <p:txBody>
          <a:bodyPr/>
          <a:lstStyle/>
          <a:p>
            <a:pPr algn="just"/>
            <a:r>
              <a:t>Typesetting tool for professional-looking documents</a:t>
            </a:r>
          </a:p>
          <a:p>
            <a:pPr lvl="3" algn="just">
              <a:defRPr i="1" sz="3200"/>
            </a:pPr>
            <a:r>
              <a:t>Mark-up language more like HTML, but for docs - not “WYSIWIG”</a:t>
            </a:r>
          </a:p>
        </p:txBody>
      </p:sp>
      <p:sp>
        <p:nvSpPr>
          <p:cNvPr id="2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7" name="\documentclass{article}…"/>
          <p:cNvSpPr txBox="1"/>
          <p:nvPr/>
        </p:nvSpPr>
        <p:spPr>
          <a:xfrm>
            <a:off x="5100200" y="7728271"/>
            <a:ext cx="16239810" cy="2941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40000"/>
              </a:lnSpc>
              <a:spcBef>
                <a:spcPts val="0"/>
              </a:spcBef>
              <a:defRPr sz="3700">
                <a:solidFill>
                  <a:srgbClr val="49536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\documentclass{article}</a:t>
            </a:r>
          </a:p>
          <a:p>
            <a:pPr defTabSz="457200">
              <a:lnSpc>
                <a:spcPct val="140000"/>
              </a:lnSpc>
              <a:spcBef>
                <a:spcPts val="0"/>
              </a:spcBef>
              <a:defRPr sz="3700">
                <a:solidFill>
                  <a:srgbClr val="49536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\begin{document}</a:t>
            </a:r>
          </a:p>
          <a:p>
            <a:pPr defTabSz="457200">
              <a:lnSpc>
                <a:spcPct val="140000"/>
              </a:lnSpc>
              <a:spcBef>
                <a:spcPts val="0"/>
              </a:spcBef>
              <a:defRPr sz="3700">
                <a:solidFill>
                  <a:srgbClr val="49536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First document. This is a simple example, with no extras.</a:t>
            </a:r>
          </a:p>
          <a:p>
            <a:pPr defTabSz="457200">
              <a:lnSpc>
                <a:spcPct val="140000"/>
              </a:lnSpc>
              <a:spcBef>
                <a:spcPts val="0"/>
              </a:spcBef>
              <a:defRPr sz="3700">
                <a:solidFill>
                  <a:srgbClr val="49536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\end{document}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Overlea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Overleaf</a:t>
            </a:r>
          </a:p>
        </p:txBody>
      </p:sp>
      <p:sp>
        <p:nvSpPr>
          <p:cNvPr id="230" name="http://www.overleaf.co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b="0" i="1"/>
            </a:pPr>
            <a:r>
              <a:rPr u="sng">
                <a:hlinkClick r:id="rId2" invalidUrl="" action="" tgtFrame="" tooltip="" history="1" highlightClick="0" endSnd="0"/>
              </a:rPr>
              <a:t>http://www.overleaf.com</a:t>
            </a:r>
            <a:r>
              <a:t> </a:t>
            </a:r>
          </a:p>
        </p:txBody>
      </p:sp>
      <p:sp>
        <p:nvSpPr>
          <p:cNvPr id="231" name="In-browser LaTeX editor (+ doc sharing similar to Google Docs!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/>
            <a:r>
              <a:t>In-browser LaTeX editor (+ doc sharing similar to Google Docs!)</a:t>
            </a:r>
          </a:p>
          <a:p>
            <a:pPr algn="just"/>
            <a:r>
              <a:t>Sign up for a </a:t>
            </a:r>
            <a:r>
              <a:rPr b="1"/>
              <a:t>free</a:t>
            </a:r>
            <a:r>
              <a:t> account.</a:t>
            </a:r>
          </a:p>
          <a:p>
            <a:pPr algn="just"/>
          </a:p>
          <a:p>
            <a:pPr algn="just">
              <a:defRPr i="1"/>
            </a:pPr>
            <a:r>
              <a:t>Missed the in-class demo? Check out:</a:t>
            </a:r>
          </a:p>
          <a:p>
            <a:pPr lvl="2" algn="just"/>
            <a:r>
              <a:t>Documentation: </a:t>
            </a:r>
            <a:r>
              <a:rPr sz="2800" u="sng">
                <a:hlinkClick r:id="rId3" invalidUrl="" action="" tgtFrame="" tooltip="" history="1" highlightClick="0" endSnd="0"/>
              </a:rPr>
              <a:t>https://www.overleaf.com/learn</a:t>
            </a:r>
            <a:r>
              <a:rPr sz="2800"/>
              <a:t> </a:t>
            </a:r>
          </a:p>
          <a:p>
            <a:pPr lvl="2" algn="just"/>
            <a:r>
              <a:t>“Learn LaTeX in 30 minutes: </a:t>
            </a:r>
            <a:r>
              <a:rPr sz="2600" u="sng">
                <a:hlinkClick r:id="rId4" invalidUrl="" action="" tgtFrame="" tooltip="" history="1" highlightClick="0" endSnd="0"/>
              </a:rPr>
              <a:t>https://www.overleaf.com/learn/latex/Learn_LaTeX_in_30_minutes</a:t>
            </a:r>
            <a:r>
              <a:rPr sz="2600"/>
              <a:t> 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3" name="Demo!"/>
          <p:cNvSpPr txBox="1"/>
          <p:nvPr/>
        </p:nvSpPr>
        <p:spPr>
          <a:xfrm>
            <a:off x="22080514" y="233448"/>
            <a:ext cx="2010157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Demo!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Beam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Beamer</a:t>
            </a:r>
          </a:p>
        </p:txBody>
      </p:sp>
      <p:sp>
        <p:nvSpPr>
          <p:cNvPr id="236" name="LaTeX class for presentation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LaTeX class for presentations</a:t>
            </a:r>
          </a:p>
        </p:txBody>
      </p:sp>
      <p:sp>
        <p:nvSpPr>
          <p:cNvPr id="2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335" r="0" b="0"/>
          <a:stretch>
            <a:fillRect/>
          </a:stretch>
        </p:blipFill>
        <p:spPr>
          <a:xfrm>
            <a:off x="6059445" y="3554891"/>
            <a:ext cx="13355610" cy="878375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39" name="https://www.overleaf.com/learn/latex/Beamer"/>
          <p:cNvSpPr txBox="1"/>
          <p:nvPr/>
        </p:nvSpPr>
        <p:spPr>
          <a:xfrm>
            <a:off x="14737815" y="12585664"/>
            <a:ext cx="8884590" cy="597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https://www.overleaf.com/learn/latex/Beamer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ference Manag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Reference Managers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ferences in Professional Re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 in Professional Research</a:t>
            </a:r>
          </a:p>
        </p:txBody>
      </p:sp>
      <p:sp>
        <p:nvSpPr>
          <p:cNvPr id="244" name="Importanc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Importance</a:t>
            </a:r>
          </a:p>
        </p:txBody>
      </p:sp>
      <p:sp>
        <p:nvSpPr>
          <p:cNvPr id="245" name="Citing existing work properly is key to.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/>
            <a:r>
              <a:t>Citing existing work properly is key to..</a:t>
            </a:r>
          </a:p>
          <a:p>
            <a:pPr lvl="2" algn="just"/>
            <a:r>
              <a:rPr b="1"/>
              <a:t>Credibility &amp; accuracy </a:t>
            </a:r>
            <a:r>
              <a:t>-</a:t>
            </a:r>
            <a:r>
              <a:rPr sz="4600"/>
              <a:t> </a:t>
            </a:r>
            <a:r>
              <a:rPr i="1" sz="4600"/>
              <a:t>supporting your claims</a:t>
            </a:r>
          </a:p>
          <a:p>
            <a:pPr lvl="2" algn="just">
              <a:defRPr b="1"/>
            </a:pPr>
            <a:r>
              <a:t>Transparency &amp; reproducibility </a:t>
            </a:r>
            <a:r>
              <a:rPr b="0"/>
              <a:t>- </a:t>
            </a:r>
            <a:r>
              <a:rPr b="0" i="1" sz="4600"/>
              <a:t>allowing for others to build on your work</a:t>
            </a:r>
            <a:endParaRPr b="0" i="1" sz="4600"/>
          </a:p>
          <a:p>
            <a:pPr lvl="2" algn="just">
              <a:defRPr b="1"/>
            </a:pPr>
            <a:r>
              <a:t>Professionalism &amp; responsibility </a:t>
            </a:r>
            <a:r>
              <a:rPr b="0"/>
              <a:t>- </a:t>
            </a:r>
            <a:r>
              <a:rPr b="0" i="1" sz="4600"/>
              <a:t>meeting community requirements</a:t>
            </a:r>
          </a:p>
        </p:txBody>
      </p:sp>
      <p:sp>
        <p:nvSpPr>
          <p:cNvPr id="2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ferences in Professional Re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References in Professional Research</a:t>
            </a:r>
          </a:p>
        </p:txBody>
      </p:sp>
      <p:sp>
        <p:nvSpPr>
          <p:cNvPr id="249" name="Formatt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Formatting</a:t>
            </a:r>
          </a:p>
        </p:txBody>
      </p:sp>
      <p:sp>
        <p:nvSpPr>
          <p:cNvPr id="250" name="Different fields leverage different formats - e.g. APA, MLA, Chicago are common.…"/>
          <p:cNvSpPr txBox="1"/>
          <p:nvPr>
            <p:ph type="body" sz="half" idx="1"/>
          </p:nvPr>
        </p:nvSpPr>
        <p:spPr>
          <a:xfrm>
            <a:off x="1206500" y="4248504"/>
            <a:ext cx="13737531" cy="8256012"/>
          </a:xfrm>
          <a:prstGeom prst="rect">
            <a:avLst/>
          </a:prstGeom>
        </p:spPr>
        <p:txBody>
          <a:bodyPr/>
          <a:lstStyle/>
          <a:p>
            <a:pPr algn="just"/>
            <a:r>
              <a:t>Different fields leverage different formats - e.g. APA, MLA, Chicago are common.</a:t>
            </a:r>
          </a:p>
          <a:p>
            <a:pPr algn="just">
              <a:defRPr b="1"/>
            </a:pPr>
            <a:r>
              <a:t>In CS, we leverage </a:t>
            </a:r>
            <a:r>
              <a:rPr i="1"/>
              <a:t>reference managers</a:t>
            </a:r>
            <a:r>
              <a:t> and each publication venue dictates the format.</a:t>
            </a:r>
            <a:endParaRPr b="0"/>
          </a:p>
          <a:p>
            <a:pPr lvl="2" marL="2667000" indent="-889000" algn="just">
              <a:buSzPct val="100000"/>
              <a:buAutoNum type="arabicPeriod" startAt="1"/>
              <a:defRPr b="1" i="1"/>
            </a:pPr>
            <a:r>
              <a:rPr b="0"/>
              <a:t>You add the bibtex reference to a file.</a:t>
            </a:r>
            <a:endParaRPr b="0"/>
          </a:p>
          <a:p>
            <a:pPr lvl="2" marL="2667000" indent="-889000" algn="just">
              <a:buSzPct val="100000"/>
              <a:buAutoNum type="arabicPeriod" startAt="1"/>
              <a:defRPr b="1" i="1"/>
            </a:pPr>
            <a:r>
              <a:rPr b="0"/>
              <a:t>The style sheet formats it for you!</a:t>
            </a:r>
          </a:p>
        </p:txBody>
      </p:sp>
      <p:sp>
        <p:nvSpPr>
          <p:cNvPr id="2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4" name="Image"/>
          <p:cNvGrpSpPr/>
          <p:nvPr/>
        </p:nvGrpSpPr>
        <p:grpSpPr>
          <a:xfrm>
            <a:off x="15637411" y="3892549"/>
            <a:ext cx="8463480" cy="8334104"/>
            <a:chOff x="0" y="0"/>
            <a:chExt cx="8463478" cy="8334102"/>
          </a:xfrm>
        </p:grpSpPr>
        <p:pic>
          <p:nvPicPr>
            <p:cNvPr id="25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41645"/>
            <a:stretch>
              <a:fillRect/>
            </a:stretch>
          </p:blipFill>
          <p:spPr>
            <a:xfrm>
              <a:off x="127000" y="88900"/>
              <a:ext cx="8209479" cy="800390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2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8463479" cy="8334104"/>
            </a:xfrm>
            <a:prstGeom prst="rect">
              <a:avLst/>
            </a:prstGeom>
            <a:effectLst/>
          </p:spPr>
        </p:pic>
      </p:grpSp>
      <p:sp>
        <p:nvSpPr>
          <p:cNvPr id="255" name="Image source: bibliography.com"/>
          <p:cNvSpPr txBox="1"/>
          <p:nvPr/>
        </p:nvSpPr>
        <p:spPr>
          <a:xfrm>
            <a:off x="21710752" y="12111583"/>
            <a:ext cx="2335988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200"/>
            </a:pPr>
            <a:r>
              <a:t>Image source: </a:t>
            </a:r>
            <a:r>
              <a:rPr u="sng">
                <a:hlinkClick r:id="rId4" invalidUrl="" action="" tgtFrame="" tooltip="" history="1" highlightClick="0" endSnd="0"/>
              </a:rPr>
              <a:t>bibliography.com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Bibte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Bibtex</a:t>
            </a:r>
          </a:p>
        </p:txBody>
      </p:sp>
      <p:sp>
        <p:nvSpPr>
          <p:cNvPr id="258" name="“bib-tex” or “bib-tek”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“bib-tex” or “bib-tek”</a:t>
            </a:r>
          </a:p>
        </p:txBody>
      </p:sp>
      <p:sp>
        <p:nvSpPr>
          <p:cNvPr id="259" name="Tool for creating bibliographic databases &amp; generating formatted referenc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/>
            <a:r>
              <a:t>Tool for creating </a:t>
            </a:r>
            <a:r>
              <a:rPr b="1"/>
              <a:t>bibliographic databases </a:t>
            </a:r>
            <a:r>
              <a:t>&amp; generating formatted references</a:t>
            </a:r>
          </a:p>
          <a:p>
            <a:pPr algn="just">
              <a:defRPr i="1"/>
            </a:pPr>
            <a:r>
              <a:t>Ensures accuracy and consistency of professional research!</a:t>
            </a:r>
          </a:p>
          <a:p>
            <a:pPr algn="just">
              <a:defRPr i="1"/>
            </a:pPr>
          </a:p>
          <a:p>
            <a:pPr algn="just">
              <a:defRPr b="1"/>
            </a:pPr>
            <a:r>
              <a:t>Resources:</a:t>
            </a:r>
          </a:p>
          <a:p>
            <a:pPr lvl="1" algn="just"/>
            <a:r>
              <a:rPr>
                <a:solidFill>
                  <a:srgbClr val="1F1F1F"/>
                </a:solidFill>
              </a:rPr>
              <a:t>Bibtex Cheat Sheet</a:t>
            </a:r>
            <a:r>
              <a:rPr sz="2900">
                <a:solidFill>
                  <a:srgbClr val="1F1F1F"/>
                </a:solidFill>
              </a:rPr>
              <a:t>: </a:t>
            </a:r>
            <a:r>
              <a:rPr sz="2900" u="sng">
                <a:hlinkClick r:id="rId2" invalidUrl="" action="" tgtFrame="" tooltip="" history="1" highlightClick="0" endSnd="0"/>
              </a:rPr>
              <a:t>https://www.bibtex.com/e/article-entry/</a:t>
            </a:r>
          </a:p>
          <a:p>
            <a:pPr lvl="1" algn="just"/>
            <a:r>
              <a:rPr>
                <a:solidFill>
                  <a:srgbClr val="1F1F1F"/>
                </a:solidFill>
              </a:rPr>
              <a:t>Online Bibtex Editor: </a:t>
            </a:r>
            <a:r>
              <a:rPr sz="3300" u="sng">
                <a:hlinkClick r:id="rId3" invalidUrl="" action="" tgtFrame="" tooltip="" history="1" highlightClick="0" endSnd="0"/>
              </a:rPr>
              <a:t>https://www.bibme.org/bibtex</a:t>
            </a:r>
            <a:endParaRPr>
              <a:solidFill>
                <a:srgbClr val="1F1F1F"/>
              </a:solidFill>
            </a:endParaRPr>
          </a:p>
          <a:p>
            <a:pPr lvl="1" algn="just"/>
            <a:r>
              <a:rPr>
                <a:solidFill>
                  <a:srgbClr val="1F1F1F"/>
                </a:solidFill>
              </a:rPr>
              <a:t>Overleaf Bibtex Guide: </a:t>
            </a:r>
            <a:r>
              <a:rPr sz="3000" u="sng">
                <a:hlinkClick r:id="rId4" invalidUrl="" action="" tgtFrame="" tooltip="" history="1" highlightClick="0" endSnd="0"/>
              </a:rPr>
              <a:t>https://www.overleaf.com/learn/latex/Bibliography_management_with_bibtex</a:t>
            </a:r>
          </a:p>
        </p:txBody>
      </p:sp>
      <p:sp>
        <p:nvSpPr>
          <p:cNvPr id="2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1" name="Demo in Overleaf"/>
          <p:cNvSpPr txBox="1"/>
          <p:nvPr/>
        </p:nvSpPr>
        <p:spPr>
          <a:xfrm>
            <a:off x="18843803" y="123141"/>
            <a:ext cx="5136795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b="1"/>
            </a:lvl1pPr>
          </a:lstStyle>
          <a:p>
            <a:pPr/>
            <a:r>
              <a:t>Demo in Overleaf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Bibte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Bibtex</a:t>
            </a:r>
          </a:p>
        </p:txBody>
      </p:sp>
      <p:sp>
        <p:nvSpPr>
          <p:cNvPr id="264" name="+ Google Schola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+ Google Scholar</a:t>
            </a:r>
          </a:p>
        </p:txBody>
      </p:sp>
      <p:sp>
        <p:nvSpPr>
          <p:cNvPr id="265" name="Find a paper…"/>
          <p:cNvSpPr txBox="1"/>
          <p:nvPr>
            <p:ph type="body" sz="quarter" idx="1"/>
          </p:nvPr>
        </p:nvSpPr>
        <p:spPr>
          <a:xfrm>
            <a:off x="1206500" y="4248504"/>
            <a:ext cx="8070230" cy="4984770"/>
          </a:xfrm>
          <a:prstGeom prst="rect">
            <a:avLst/>
          </a:prstGeom>
        </p:spPr>
        <p:txBody>
          <a:bodyPr/>
          <a:lstStyle/>
          <a:p>
            <a:pPr marL="755650" indent="-755650" algn="just" defTabSz="2072588">
              <a:spcBef>
                <a:spcPts val="3800"/>
              </a:spcBef>
              <a:buSzPct val="100000"/>
              <a:buAutoNum type="arabicPeriod" startAt="1"/>
              <a:defRPr sz="4080"/>
            </a:pPr>
            <a:r>
              <a:t>Find a paper</a:t>
            </a:r>
          </a:p>
          <a:p>
            <a:pPr marL="755650" indent="-755650" algn="just" defTabSz="2072588">
              <a:spcBef>
                <a:spcPts val="3800"/>
              </a:spcBef>
              <a:buSzPct val="100000"/>
              <a:buAutoNum type="arabicPeriod" startAt="1"/>
              <a:defRPr sz="4080"/>
            </a:pPr>
            <a:r>
              <a:t>Below it, click “</a:t>
            </a:r>
            <a:r>
              <a:rPr b="1"/>
              <a:t>Cite</a:t>
            </a:r>
            <a:r>
              <a:t>”</a:t>
            </a:r>
          </a:p>
          <a:p>
            <a:pPr marL="755650" indent="-755650" algn="just" defTabSz="2072588">
              <a:spcBef>
                <a:spcPts val="3800"/>
              </a:spcBef>
              <a:buSzPct val="100000"/>
              <a:buAutoNum type="arabicPeriod" startAt="1"/>
              <a:defRPr sz="4080"/>
            </a:pPr>
            <a:r>
              <a:t>Copy the citation - </a:t>
            </a:r>
            <a:r>
              <a:rPr i="1"/>
              <a:t>for BibTex, this opens a new page.</a:t>
            </a:r>
            <a:endParaRPr i="1"/>
          </a:p>
          <a:p>
            <a:pPr marL="755650" indent="-755650" algn="just" defTabSz="2072588">
              <a:spcBef>
                <a:spcPts val="3800"/>
              </a:spcBef>
              <a:buSzPct val="100000"/>
              <a:buAutoNum type="arabicPeriod" startAt="1"/>
              <a:defRPr sz="4080"/>
            </a:pPr>
            <a:r>
              <a:t>Copy &amp; paste the bib reference into the .bib file in your project.</a:t>
            </a:r>
          </a:p>
        </p:txBody>
      </p:sp>
      <p:sp>
        <p:nvSpPr>
          <p:cNvPr id="2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7" name="Screenshot 2024-02-04 at 11.07.56 AM.png" descr="Screenshot 2024-02-04 at 11.07.5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44359" y="1200150"/>
            <a:ext cx="14655801" cy="11315700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grpSp>
        <p:nvGrpSpPr>
          <p:cNvPr id="270" name="Screenshot 2024-02-04 at 11.09.04 AM.png"/>
          <p:cNvGrpSpPr/>
          <p:nvPr/>
        </p:nvGrpSpPr>
        <p:grpSpPr>
          <a:xfrm>
            <a:off x="595381" y="9862542"/>
            <a:ext cx="10636820" cy="2534948"/>
            <a:chOff x="0" y="0"/>
            <a:chExt cx="10636818" cy="2534946"/>
          </a:xfrm>
        </p:grpSpPr>
        <p:pic>
          <p:nvPicPr>
            <p:cNvPr id="269" name="Screenshot 2024-02-04 at 11.09.04 AM.png" descr="Screenshot 2024-02-04 at 11.09.04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10382819" cy="220474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8" name="Screenshot 2024-02-04 at 11.09.04 AM.png" descr="Screenshot 2024-02-04 at 11.09.04 AM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0636819" cy="253494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Zoter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Zotero</a:t>
            </a:r>
          </a:p>
        </p:txBody>
      </p:sp>
      <p:sp>
        <p:nvSpPr>
          <p:cNvPr id="273" name="Reference managemen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4800"/>
            </a:lvl1pPr>
          </a:lstStyle>
          <a:p>
            <a:pPr/>
            <a:r>
              <a:t>Reference management</a:t>
            </a:r>
          </a:p>
        </p:txBody>
      </p:sp>
      <p:sp>
        <p:nvSpPr>
          <p:cNvPr id="274" name="Free desktop/mobile app…"/>
          <p:cNvSpPr txBox="1"/>
          <p:nvPr>
            <p:ph type="body" sz="quarter" idx="1"/>
          </p:nvPr>
        </p:nvSpPr>
        <p:spPr>
          <a:xfrm>
            <a:off x="1206500" y="4248504"/>
            <a:ext cx="5008464" cy="8256012"/>
          </a:xfrm>
          <a:prstGeom prst="rect">
            <a:avLst/>
          </a:prstGeom>
        </p:spPr>
        <p:txBody>
          <a:bodyPr/>
          <a:lstStyle/>
          <a:p>
            <a:pPr algn="just"/>
            <a:r>
              <a:t>Free desktop/mobile app </a:t>
            </a:r>
          </a:p>
          <a:p>
            <a:pPr/>
            <a:r>
              <a:t>Free collaboration</a:t>
            </a:r>
          </a:p>
        </p:txBody>
      </p:sp>
      <p:sp>
        <p:nvSpPr>
          <p:cNvPr id="2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6" name="Screenshot 2024-02-04 at 12.12.16 PM.png" descr="Screenshot 2024-02-04 at 12.12.1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3450" y="3255591"/>
            <a:ext cx="17631737" cy="9901936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https://www.overleaf.com/learn/how-to/How_to_link_your_Overleaf_account_to_Mendeley_and_Zotero"/>
          <p:cNvSpPr txBox="1"/>
          <p:nvPr/>
        </p:nvSpPr>
        <p:spPr>
          <a:xfrm>
            <a:off x="9604857" y="106045"/>
            <a:ext cx="14712634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https://www.overleaf.com/learn/how-to/How_to_link_your_Overleaf_account_to_Mendeley_and_Zotero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Week 4: Research 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Week 4: </a:t>
            </a:r>
            <a:r>
              <a:t>Research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Mendele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Mendeley</a:t>
            </a:r>
          </a:p>
        </p:txBody>
      </p:sp>
      <p:sp>
        <p:nvSpPr>
          <p:cNvPr id="280" name="Reference managemen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Reference management</a:t>
            </a:r>
          </a:p>
        </p:txBody>
      </p:sp>
      <p:sp>
        <p:nvSpPr>
          <p:cNvPr id="2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2" name="https://www.overleaf.com/learn/how-to/How_to_link_your_Overleaf_account_to_Mendeley_and_Zotero"/>
          <p:cNvSpPr txBox="1"/>
          <p:nvPr/>
        </p:nvSpPr>
        <p:spPr>
          <a:xfrm>
            <a:off x="9604857" y="106045"/>
            <a:ext cx="14712634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https://www.overleaf.com/learn/how-to/How_to_link_your_Overleaf_account_to_Mendeley_and_Zotero</a:t>
            </a:r>
          </a:p>
        </p:txBody>
      </p:sp>
      <p:pic>
        <p:nvPicPr>
          <p:cNvPr id="283" name="Screenshot 2024-02-04 at 12.21.38 PM.png" descr="Screenshot 2024-02-04 at 12.21.3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918" y="3207186"/>
            <a:ext cx="16678071" cy="9688507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284" name="Free desktop/mobile app…"/>
          <p:cNvSpPr txBox="1"/>
          <p:nvPr>
            <p:ph type="body" sz="quarter" idx="1"/>
          </p:nvPr>
        </p:nvSpPr>
        <p:spPr>
          <a:xfrm>
            <a:off x="1206500" y="4248504"/>
            <a:ext cx="5008464" cy="8256012"/>
          </a:xfrm>
          <a:prstGeom prst="rect">
            <a:avLst/>
          </a:prstGeom>
        </p:spPr>
        <p:txBody>
          <a:bodyPr/>
          <a:lstStyle/>
          <a:p>
            <a:pPr algn="just"/>
            <a:r>
              <a:t>Free desktop/mobile app </a:t>
            </a:r>
          </a:p>
          <a:p>
            <a:pPr/>
            <a:r>
              <a:t>Free collaboration</a:t>
            </a:r>
          </a:p>
          <a:p>
            <a:pPr/>
            <a:r>
              <a:t>SSO with UTSA login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287" name="Table 1"/>
          <p:cNvGraphicFramePr/>
          <p:nvPr/>
        </p:nvGraphicFramePr>
        <p:xfrm>
          <a:off x="2608262" y="630011"/>
          <a:ext cx="19180176" cy="1201147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{CF821DB8-F4EB-4A41-A1BA-3FCAFE7338EE}</a:tableStyleId>
              </a:tblPr>
              <a:tblGrid>
                <a:gridCol w="6389158"/>
                <a:gridCol w="6389158"/>
                <a:gridCol w="6389158"/>
              </a:tblGrid>
              <a:tr h="1714111">
                <a:tc>
                  <a:txBody>
                    <a:bodyPr/>
                    <a:lstStyle/>
                    <a:p>
                      <a:pPr defTabSz="914400">
                        <a:defRPr b="1" sz="49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L>
                    <a:lnR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R>
                    <a:lnT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T>
                    <a:lnB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B>
                    <a:solidFill>
                      <a:srgbClr val="1E4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5400">
                          <a:solidFill>
                            <a:srgbClr val="FFFFFF"/>
                          </a:solidFill>
                        </a:rPr>
                        <a:t>Mendeley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L>
                    <a:lnR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R>
                    <a:lnT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T>
                    <a:lnB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B>
                    <a:solidFill>
                      <a:srgbClr val="1E4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5400">
                          <a:solidFill>
                            <a:srgbClr val="FFFFFF"/>
                          </a:solidFill>
                        </a:rPr>
                        <a:t>Zotero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L>
                    <a:lnR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R>
                    <a:lnT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T>
                    <a:lnB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B>
                    <a:solidFill>
                      <a:srgbClr val="1E4C7C"/>
                    </a:solidFill>
                  </a:tcPr>
                </a:tc>
              </a:tr>
              <a:tr h="1714111">
                <a:tc>
                  <a:txBody>
                    <a:bodyPr/>
                    <a:lstStyle/>
                    <a:p>
                      <a:pPr defTabSz="914400"/>
                      <a:r>
                        <a:rPr b="1" sz="4900">
                          <a:solidFill>
                            <a:srgbClr val="FFFFFF"/>
                          </a:solidFill>
                        </a:rPr>
                        <a:t>Focus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L>
                    <a:lnR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R>
                    <a:lnT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T>
                    <a:lnB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B>
                    <a:solidFill>
                      <a:srgbClr val="1E4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000"/>
                        <a:t>Originally for managing PDFs &amp; social aspects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L>
                    <a:lnR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R>
                    <a:lnT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T>
                    <a:lnB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000"/>
                        <a:t>Reference management &amp; integration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L>
                    <a:lnR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R>
                    <a:lnT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T>
                    <a:lnB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B>
                  </a:tcPr>
                </a:tc>
              </a:tr>
              <a:tr h="1714111">
                <a:tc>
                  <a:txBody>
                    <a:bodyPr/>
                    <a:lstStyle/>
                    <a:p>
                      <a:pPr defTabSz="914400"/>
                      <a:r>
                        <a:rPr b="1" sz="4900">
                          <a:solidFill>
                            <a:srgbClr val="FFFFFF"/>
                          </a:solidFill>
                        </a:rPr>
                        <a:t>Data storage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L>
                    <a:lnR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R>
                    <a:lnT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T>
                    <a:lnB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B>
                    <a:solidFill>
                      <a:srgbClr val="1E4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000"/>
                        <a:t>2GB free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L>
                    <a:lnR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R>
                    <a:lnT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T>
                    <a:lnB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000"/>
                        <a:t>300MB free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L>
                    <a:lnR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R>
                    <a:lnT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T>
                    <a:lnB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B>
                  </a:tcPr>
                </a:tc>
              </a:tr>
              <a:tr h="1714111">
                <a:tc>
                  <a:txBody>
                    <a:bodyPr/>
                    <a:lstStyle/>
                    <a:p>
                      <a:pPr defTabSz="914400"/>
                      <a:r>
                        <a:rPr b="1" sz="4900">
                          <a:solidFill>
                            <a:srgbClr val="FFFFFF"/>
                          </a:solidFill>
                        </a:rPr>
                        <a:t>Availability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L>
                    <a:lnR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R>
                    <a:lnT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T>
                    <a:lnB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B>
                    <a:solidFill>
                      <a:srgbClr val="1E4C7C"/>
                    </a:solidFill>
                  </a:tcPr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3000"/>
                        <a:t>Desktop apps &amp; web apps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L>
                    <a:lnR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R>
                    <a:lnT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T>
                    <a:lnB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1714111">
                <a:tc>
                  <a:txBody>
                    <a:bodyPr/>
                    <a:lstStyle/>
                    <a:p>
                      <a:pPr defTabSz="914400"/>
                      <a:r>
                        <a:rPr b="1" sz="4900">
                          <a:solidFill>
                            <a:srgbClr val="FFFFFF"/>
                          </a:solidFill>
                        </a:rPr>
                        <a:t>Integration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L>
                    <a:lnR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R>
                    <a:lnT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T>
                    <a:lnB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B>
                    <a:solidFill>
                      <a:srgbClr val="1E4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000"/>
                        <a:t>MS Word, Google Docs, Overleaf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L>
                    <a:lnR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R>
                    <a:lnT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T>
                    <a:lnB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000"/>
                        <a:t>MS Word, Pages, Google Docs, Overleaf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L>
                    <a:lnR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R>
                    <a:lnT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T>
                    <a:lnB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B>
                  </a:tcPr>
                </a:tc>
              </a:tr>
              <a:tr h="1714111">
                <a:tc>
                  <a:txBody>
                    <a:bodyPr/>
                    <a:lstStyle/>
                    <a:p>
                      <a:pPr defTabSz="914400"/>
                      <a:r>
                        <a:rPr b="1" sz="4900">
                          <a:solidFill>
                            <a:srgbClr val="FFFFFF"/>
                          </a:solidFill>
                        </a:rPr>
                        <a:t>Collaboration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L>
                    <a:lnR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R>
                    <a:lnT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T>
                    <a:lnB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B>
                    <a:solidFill>
                      <a:srgbClr val="1E4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000"/>
                        <a:t>Public &amp; private groups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L>
                    <a:lnR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R>
                    <a:lnT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T>
                    <a:lnB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000"/>
                        <a:t>Free but limited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L>
                    <a:lnR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R>
                    <a:lnT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T>
                    <a:lnB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B>
                  </a:tcPr>
                </a:tc>
              </a:tr>
              <a:tr h="1714111">
                <a:tc>
                  <a:txBody>
                    <a:bodyPr/>
                    <a:lstStyle/>
                    <a:p>
                      <a:pPr defTabSz="914400"/>
                      <a:r>
                        <a:rPr b="1" sz="4900">
                          <a:solidFill>
                            <a:srgbClr val="FFFFFF"/>
                          </a:solidFill>
                        </a:rPr>
                        <a:t>Additional Features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L>
                    <a:lnR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R>
                    <a:lnT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T>
                    <a:lnB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B>
                    <a:solidFill>
                      <a:srgbClr val="1E4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000"/>
                        <a:t>Note-taking &amp; annotations within PDFs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L>
                    <a:lnR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R>
                    <a:lnT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T>
                    <a:lnB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000"/>
                        <a:t>Web capture for saving content from web pages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L>
                    <a:lnR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R>
                    <a:lnT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T>
                    <a:lnB w="38100">
                      <a:solidFill>
                        <a:schemeClr val="accent4">
                          <a:hueOff val="-1247790"/>
                          <a:lumOff val="-12326"/>
                        </a:scheme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Research Proj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Research 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search Proposal &amp; 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 Proposal &amp; Outline</a:t>
            </a:r>
          </a:p>
        </p:txBody>
      </p:sp>
      <p:sp>
        <p:nvSpPr>
          <p:cNvPr id="292" name="Project feedbac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Project feedback</a:t>
            </a:r>
          </a:p>
        </p:txBody>
      </p:sp>
      <p:sp>
        <p:nvSpPr>
          <p:cNvPr id="293" name="Grade &amp; feedback on Canvas (*almost complete - if you do not yet have a grade, it will show in the next 24hrs!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/>
            <a:r>
              <a:t>Grade &amp; </a:t>
            </a:r>
            <a:r>
              <a:rPr b="1"/>
              <a:t>feedback on Canvas </a:t>
            </a:r>
            <a:r>
              <a:t>(*</a:t>
            </a:r>
            <a:r>
              <a:rPr i="1"/>
              <a:t>almost complete - if you do not yet have a grade, it will show in the next 24hrs!)</a:t>
            </a:r>
            <a:endParaRPr i="1"/>
          </a:p>
          <a:p>
            <a:pPr algn="just"/>
            <a:endParaRPr i="1"/>
          </a:p>
          <a:p>
            <a:pPr algn="just"/>
            <a:r>
              <a:rPr i="1"/>
              <a:t>Next step = </a:t>
            </a:r>
            <a:r>
              <a:rPr b="1"/>
              <a:t>Research Outline</a:t>
            </a:r>
          </a:p>
        </p:txBody>
      </p:sp>
      <p:sp>
        <p:nvSpPr>
          <p:cNvPr id="2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5" name="Screenshot 2024-02-08 at 11.26.50 AM.png" descr="Screenshot 2024-02-08 at 11.26.5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09435" y="6848825"/>
            <a:ext cx="11345816" cy="589352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317500" dist="1143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search Proposal &amp; 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 Proposal &amp; Outline</a:t>
            </a:r>
          </a:p>
        </p:txBody>
      </p:sp>
      <p:sp>
        <p:nvSpPr>
          <p:cNvPr id="298" name="Project plann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Project planning</a:t>
            </a:r>
          </a:p>
        </p:txBody>
      </p:sp>
      <p:sp>
        <p:nvSpPr>
          <p:cNvPr id="299" name="Research Outline is the next deliverable on your projec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/>
            <a:r>
              <a:rPr b="1"/>
              <a:t>Research Outline</a:t>
            </a:r>
            <a:r>
              <a:t> is the next deliverable on your project</a:t>
            </a:r>
          </a:p>
          <a:p>
            <a:pPr lvl="2" algn="just">
              <a:defRPr i="1"/>
            </a:pPr>
            <a:r>
              <a:t>Objectives:</a:t>
            </a:r>
          </a:p>
          <a:p>
            <a:pPr lvl="5" algn="just"/>
            <a:r>
              <a:t>Leverage LaTeX to begin a professional research document</a:t>
            </a:r>
          </a:p>
          <a:p>
            <a:pPr lvl="5" algn="just"/>
            <a:r>
              <a:t>Learn to integrate Bibtex for references</a:t>
            </a:r>
          </a:p>
          <a:p>
            <a:pPr lvl="5" algn="just"/>
            <a:r>
              <a:t>Explore research project management</a:t>
            </a:r>
          </a:p>
          <a:p>
            <a:pPr lvl="5" algn="just"/>
            <a:r>
              <a:t>Outline plans for effective research on your topic </a:t>
            </a:r>
          </a:p>
        </p:txBody>
      </p:sp>
      <p:sp>
        <p:nvSpPr>
          <p:cNvPr id="3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Wrap-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Wrap-Up</a:t>
            </a:r>
          </a:p>
        </p:txBody>
      </p:sp>
      <p:sp>
        <p:nvSpPr>
          <p:cNvPr id="303" name="Tuesda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Tuesday</a:t>
            </a:r>
          </a:p>
        </p:txBody>
      </p:sp>
      <p:sp>
        <p:nvSpPr>
          <p:cNvPr id="304" name="Learn common tools for research in C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3295" indent="-463295" defTabSz="1853137">
              <a:spcBef>
                <a:spcPts val="3400"/>
              </a:spcBef>
              <a:defRPr sz="3648"/>
            </a:pP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Learn common tools for research in CS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marL="463295" indent="-463295" defTabSz="1853137">
              <a:spcBef>
                <a:spcPts val="3400"/>
              </a:spcBef>
              <a:defRPr sz="3648"/>
            </a:pP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Leverage tools to facilitate, organize, &amp; guide your research</a:t>
            </a:r>
            <a:r>
              <a:t> </a:t>
            </a:r>
          </a:p>
          <a:p>
            <a:pPr marL="463295" indent="-463295" defTabSz="1853137">
              <a:spcBef>
                <a:spcPts val="3400"/>
              </a:spcBef>
              <a:defRPr sz="3648"/>
            </a:pPr>
          </a:p>
          <a:p>
            <a:pPr marL="463295" indent="-463295" defTabSz="1853137">
              <a:spcBef>
                <a:spcPts val="3400"/>
              </a:spcBef>
              <a:defRPr sz="3648"/>
            </a:pPr>
            <a:r>
              <a:rPr u="sng"/>
              <a:t>To Do</a:t>
            </a:r>
            <a:r>
              <a:t>:</a:t>
            </a:r>
          </a:p>
          <a:p>
            <a:pPr lvl="3" marL="1853183" indent="-463295" defTabSz="1853137">
              <a:spcBef>
                <a:spcPts val="3400"/>
              </a:spcBef>
              <a:defRPr sz="3648"/>
            </a:pP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Activity 3: Formulating Research Questions (in-class Thursday)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3" marL="1853183" indent="-463295" defTabSz="1853137">
              <a:spcBef>
                <a:spcPts val="3400"/>
              </a:spcBef>
              <a:defRPr sz="3648"/>
            </a:pP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Quiz 1 (on Canvas)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3" marL="1853183" indent="-463295" defTabSz="1853137">
              <a:spcBef>
                <a:spcPts val="3400"/>
              </a:spcBef>
              <a:defRPr b="1" sz="3648"/>
            </a:pPr>
            <a:r>
              <a:t>Review your proposal feedback </a:t>
            </a:r>
            <a:r>
              <a:rPr b="0">
                <a:latin typeface="Helvetica Neue Thin"/>
                <a:ea typeface="Helvetica Neue Thin"/>
                <a:cs typeface="Helvetica Neue Thin"/>
                <a:sym typeface="Helvetica Neue Thin"/>
              </a:rPr>
              <a:t>(on Canvas)</a:t>
            </a:r>
          </a:p>
          <a:p>
            <a:pPr marL="463295" indent="-463295" defTabSz="1853137">
              <a:spcBef>
                <a:spcPts val="3400"/>
              </a:spcBef>
              <a:defRPr i="1" sz="3648"/>
            </a:pPr>
          </a:p>
          <a:p>
            <a:pPr marL="0" indent="0" defTabSz="1853137">
              <a:spcBef>
                <a:spcPts val="3400"/>
              </a:spcBef>
              <a:buSzTx/>
              <a:buNone/>
              <a:defRPr i="1" sz="3648"/>
            </a:pPr>
            <a:r>
              <a:t>See you Thursday!</a:t>
            </a:r>
          </a:p>
        </p:txBody>
      </p:sp>
      <p:sp>
        <p:nvSpPr>
          <p:cNvPr id="3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Activity 3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Activity 3: 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/>
            <a:r>
              <a:t>Formulating Research Questions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0" name="TRL-Graphic-blog-1.png" descr="TRL-Graphic-blog-1.png"/>
          <p:cNvPicPr>
            <a:picLocks noChangeAspect="1"/>
          </p:cNvPicPr>
          <p:nvPr/>
        </p:nvPicPr>
        <p:blipFill>
          <a:blip r:embed="rId2">
            <a:extLst/>
          </a:blip>
          <a:srcRect l="1450" t="16586" r="2028" b="13782"/>
          <a:stretch>
            <a:fillRect/>
          </a:stretch>
        </p:blipFill>
        <p:spPr>
          <a:xfrm>
            <a:off x="35520" y="1797843"/>
            <a:ext cx="24312832" cy="10120333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https://windharvest.com/blog/2022/07/29/technology-readiness-levels-the-path-to-commercialization/"/>
          <p:cNvSpPr txBox="1"/>
          <p:nvPr/>
        </p:nvSpPr>
        <p:spPr>
          <a:xfrm>
            <a:off x="15358617" y="13301599"/>
            <a:ext cx="8251496" cy="29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https://windharvest.com/blog/2022/07/29/technology-readiness-levels-the-path-to-commercialization/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4" name="TRLGraphc.png" descr="TRLGraphc.png"/>
          <p:cNvPicPr>
            <a:picLocks noChangeAspect="1"/>
          </p:cNvPicPr>
          <p:nvPr/>
        </p:nvPicPr>
        <p:blipFill>
          <a:blip r:embed="rId2">
            <a:extLst/>
          </a:blip>
          <a:srcRect l="0" t="6315" r="0" b="0"/>
          <a:stretch>
            <a:fillRect/>
          </a:stretch>
        </p:blipFill>
        <p:spPr>
          <a:xfrm>
            <a:off x="3104951" y="99248"/>
            <a:ext cx="18173986" cy="1307612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https://windharvest.com/blog/2022/07/29/technology-readiness-levels-the-path-to-commercialization/"/>
          <p:cNvSpPr txBox="1"/>
          <p:nvPr/>
        </p:nvSpPr>
        <p:spPr>
          <a:xfrm>
            <a:off x="15358617" y="13301599"/>
            <a:ext cx="8251496" cy="29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https://windharvest.com/blog/2022/07/29/technology-readiness-levels-the-path-to-commercialization/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Wrap-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Wrap-Up</a:t>
            </a:r>
          </a:p>
        </p:txBody>
      </p:sp>
      <p:sp>
        <p:nvSpPr>
          <p:cNvPr id="318" name="Thursda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Thursday</a:t>
            </a:r>
          </a:p>
        </p:txBody>
      </p:sp>
      <p:sp>
        <p:nvSpPr>
          <p:cNvPr id="319" name="Leverage tools to facilitate, organize, &amp; guide your researc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3295" indent="-463295" defTabSz="1853137">
              <a:spcBef>
                <a:spcPts val="3400"/>
              </a:spcBef>
              <a:defRPr sz="3648"/>
            </a:pP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Leverage tools to facilitate, organize, &amp; guide your research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marL="463295" indent="-463295" defTabSz="1853137">
              <a:spcBef>
                <a:spcPts val="3400"/>
              </a:spcBef>
              <a:defRPr sz="3648"/>
            </a:pP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Create a research plan for investigating real, relevant topics</a:t>
            </a:r>
          </a:p>
          <a:p>
            <a:pPr marL="463295" indent="-463295" defTabSz="1853137">
              <a:spcBef>
                <a:spcPts val="3400"/>
              </a:spcBef>
              <a:defRPr sz="3648"/>
            </a:pPr>
          </a:p>
          <a:p>
            <a:pPr marL="463295" indent="-463295" defTabSz="1853137">
              <a:spcBef>
                <a:spcPts val="3400"/>
              </a:spcBef>
              <a:defRPr sz="3648"/>
            </a:pPr>
            <a:r>
              <a:rPr u="sng"/>
              <a:t>To Do</a:t>
            </a:r>
            <a:r>
              <a:t>:</a:t>
            </a:r>
          </a:p>
          <a:p>
            <a:pPr lvl="3" marL="1853183" indent="-463295" defTabSz="1853137">
              <a:spcBef>
                <a:spcPts val="3400"/>
              </a:spcBef>
              <a:defRPr sz="3648"/>
            </a:pP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Activity 3: Formulating Research Questions (in-class Thursday)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3" marL="1853183" indent="-463295" defTabSz="1853137">
              <a:spcBef>
                <a:spcPts val="3400"/>
              </a:spcBef>
              <a:defRPr sz="3648"/>
            </a:pP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Quiz 1 (on Canvas)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3" marL="1853183" indent="-463295" defTabSz="1853137">
              <a:spcBef>
                <a:spcPts val="3400"/>
              </a:spcBef>
              <a:defRPr b="1" sz="3648"/>
            </a:pPr>
            <a:r>
              <a:t>Review your proposal feedback </a:t>
            </a:r>
            <a:r>
              <a:rPr b="0">
                <a:latin typeface="Helvetica Neue Thin"/>
                <a:ea typeface="Helvetica Neue Thin"/>
                <a:cs typeface="Helvetica Neue Thin"/>
                <a:sym typeface="Helvetica Neue Thin"/>
              </a:rPr>
              <a:t>(on Canvas)</a:t>
            </a:r>
          </a:p>
          <a:p>
            <a:pPr marL="463295" indent="-463295" defTabSz="1853137">
              <a:spcBef>
                <a:spcPts val="3400"/>
              </a:spcBef>
              <a:defRPr sz="3648"/>
            </a:pPr>
          </a:p>
          <a:p>
            <a:pPr marL="0" indent="0" defTabSz="1853137">
              <a:spcBef>
                <a:spcPts val="3400"/>
              </a:spcBef>
              <a:buSzTx/>
              <a:buNone/>
              <a:defRPr i="1" sz="3648"/>
            </a:pPr>
            <a:r>
              <a:t>See you next week!</a:t>
            </a:r>
          </a:p>
        </p:txBody>
      </p:sp>
      <p:sp>
        <p:nvSpPr>
          <p:cNvPr id="3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UTSA CS-C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UTSA CS-CURE</a:t>
            </a:r>
          </a:p>
        </p:txBody>
      </p:sp>
      <p:sp>
        <p:nvSpPr>
          <p:cNvPr id="170" name="Week 4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Week 4</a:t>
            </a:r>
          </a:p>
        </p:txBody>
      </p:sp>
      <p:sp>
        <p:nvSpPr>
          <p:cNvPr id="171" name="Objective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latin typeface="Helvetica Neue Thin"/>
                <a:ea typeface="Helvetica Neue Thin"/>
                <a:cs typeface="Helvetica Neue Thin"/>
                <a:sym typeface="Helvetica Neue Thin"/>
              </a:rPr>
              <a:t>Objectives:</a:t>
            </a: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 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3"/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Learn common tools for research in CS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3"/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Leverage tools to facilitate, organize, &amp; guide your research </a:t>
            </a:r>
          </a:p>
          <a:p>
            <a:pPr lvl="3"/>
          </a:p>
          <a:p>
            <a:pPr/>
            <a:r>
              <a:rPr u="sng">
                <a:latin typeface="Helvetica Neue Thin"/>
                <a:ea typeface="Helvetica Neue Thin"/>
                <a:cs typeface="Helvetica Neue Thin"/>
                <a:sym typeface="Helvetica Neue Thin"/>
              </a:rPr>
              <a:t>Deliverables:</a:t>
            </a: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 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3"/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Activity 3: Formulating Research Questions (in-class Thursday)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3"/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Quiz 1 (on Canvas)</a:t>
            </a:r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23742678" y="13264211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search 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 Tools</a:t>
            </a:r>
          </a:p>
        </p:txBody>
      </p:sp>
      <p:sp>
        <p:nvSpPr>
          <p:cNvPr id="175" name="Finding &amp; leveraging effective resourc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Finding &amp; leveraging effective resources</a:t>
            </a:r>
          </a:p>
        </p:txBody>
      </p:sp>
      <p:sp>
        <p:nvSpPr>
          <p:cNvPr id="176" name="Tools for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/>
            <a:r>
              <a:t>Tools for…</a:t>
            </a:r>
          </a:p>
          <a:p>
            <a:pPr lvl="2" algn="just"/>
            <a:r>
              <a:t>Writing professional research</a:t>
            </a:r>
          </a:p>
          <a:p>
            <a:pPr lvl="2" algn="just"/>
            <a:r>
              <a:t>Organization of references</a:t>
            </a:r>
          </a:p>
          <a:p>
            <a:pPr lvl="2" algn="just"/>
          </a:p>
          <a:p>
            <a:pPr algn="just"/>
          </a:p>
          <a:p>
            <a:pPr algn="just"/>
          </a:p>
          <a:p>
            <a:pPr algn="just">
              <a:defRPr i="1"/>
            </a:pPr>
            <a:r>
              <a:t>We’ll explore some - you find what works for you!</a:t>
            </a:r>
          </a:p>
        </p:txBody>
      </p:sp>
      <p:sp>
        <p:nvSpPr>
          <p:cNvPr id="177" name="Slide Number"/>
          <p:cNvSpPr txBox="1"/>
          <p:nvPr>
            <p:ph type="sldNum" sz="quarter" idx="2"/>
          </p:nvPr>
        </p:nvSpPr>
        <p:spPr>
          <a:xfrm>
            <a:off x="23742678" y="13264211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8" name="Tools for data later in the semester!"/>
          <p:cNvSpPr txBox="1"/>
          <p:nvPr/>
        </p:nvSpPr>
        <p:spPr>
          <a:xfrm>
            <a:off x="16776802" y="12566825"/>
            <a:ext cx="6443981" cy="585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/>
            </a:lvl1pPr>
          </a:lstStyle>
          <a:p>
            <a:pPr/>
            <a:r>
              <a:t>Tools for data later in the semester!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ools for Conducting Re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Tools for Conducting Research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chol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 Scholar</a:t>
            </a:r>
          </a:p>
        </p:txBody>
      </p:sp>
      <p:sp>
        <p:nvSpPr>
          <p:cNvPr id="183" name="scholar.google.co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b="0" i="1"/>
            </a:pPr>
            <a:r>
              <a:rPr u="sng">
                <a:hlinkClick r:id="rId2" invalidUrl="" action="" tgtFrame="" tooltip="" history="1" highlightClick="0" endSnd="0"/>
              </a:rPr>
              <a:t>scholar.google.com</a:t>
            </a:r>
            <a:r>
              <a:t> </a:t>
            </a:r>
          </a:p>
        </p:txBody>
      </p:sp>
      <p:sp>
        <p:nvSpPr>
          <p:cNvPr id="184" name="Slide Number"/>
          <p:cNvSpPr txBox="1"/>
          <p:nvPr>
            <p:ph type="sldNum" sz="quarter" idx="2"/>
          </p:nvPr>
        </p:nvSpPr>
        <p:spPr>
          <a:xfrm>
            <a:off x="23742678" y="13264211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5" name="Demo!"/>
          <p:cNvSpPr txBox="1"/>
          <p:nvPr/>
        </p:nvSpPr>
        <p:spPr>
          <a:xfrm>
            <a:off x="22080514" y="233448"/>
            <a:ext cx="2010157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Demo!</a:t>
            </a:r>
          </a:p>
        </p:txBody>
      </p:sp>
      <p:pic>
        <p:nvPicPr>
          <p:cNvPr id="186" name="Screenshot 2024-02-04 at 11.15.51 AM.png" descr="Screenshot 2024-02-04 at 11.15.5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15040" y="3061245"/>
            <a:ext cx="14655801" cy="91440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grpSp>
        <p:nvGrpSpPr>
          <p:cNvPr id="199" name="Group"/>
          <p:cNvGrpSpPr/>
          <p:nvPr/>
        </p:nvGrpSpPr>
        <p:grpSpPr>
          <a:xfrm>
            <a:off x="3340201" y="1627784"/>
            <a:ext cx="18332457" cy="11968141"/>
            <a:chOff x="0" y="0"/>
            <a:chExt cx="18332456" cy="11968139"/>
          </a:xfrm>
        </p:grpSpPr>
        <p:pic>
          <p:nvPicPr>
            <p:cNvPr id="187" name="Line Line" descr="Line Lin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1509764">
              <a:off x="4215256" y="4505050"/>
              <a:ext cx="6088448" cy="352235"/>
            </a:xfrm>
            <a:prstGeom prst="rect">
              <a:avLst/>
            </a:prstGeom>
            <a:effectLst/>
          </p:spPr>
        </p:pic>
        <p:sp>
          <p:nvSpPr>
            <p:cNvPr id="189" name="Find papers that have cited this one"/>
            <p:cNvSpPr txBox="1"/>
            <p:nvPr/>
          </p:nvSpPr>
          <p:spPr>
            <a:xfrm>
              <a:off x="292100" y="3220283"/>
              <a:ext cx="4121157" cy="21148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/>
              <a:r>
                <a:t>Find papers that have cited this one</a:t>
              </a:r>
            </a:p>
          </p:txBody>
        </p:sp>
        <p:pic>
          <p:nvPicPr>
            <p:cNvPr id="190" name="Line Line" descr="Line Lin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21190237">
              <a:off x="2955482" y="7462617"/>
              <a:ext cx="5435777" cy="352234"/>
            </a:xfrm>
            <a:prstGeom prst="rect">
              <a:avLst/>
            </a:prstGeom>
            <a:effectLst/>
          </p:spPr>
        </p:pic>
        <p:sp>
          <p:nvSpPr>
            <p:cNvPr id="192" name="Links to the author’s profile page"/>
            <p:cNvSpPr txBox="1"/>
            <p:nvPr/>
          </p:nvSpPr>
          <p:spPr>
            <a:xfrm>
              <a:off x="0" y="6875473"/>
              <a:ext cx="4121157" cy="21148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/>
              <a:r>
                <a:t>Links to the author’s profile page</a:t>
              </a:r>
            </a:p>
          </p:txBody>
        </p:sp>
        <p:pic>
          <p:nvPicPr>
            <p:cNvPr id="193" name="Line Line" descr="Line Lin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4105122">
              <a:off x="16330060" y="1849060"/>
              <a:ext cx="2535218" cy="352235"/>
            </a:xfrm>
            <a:prstGeom prst="rect">
              <a:avLst/>
            </a:prstGeom>
            <a:effectLst/>
          </p:spPr>
        </p:pic>
        <p:sp>
          <p:nvSpPr>
            <p:cNvPr id="195" name="Read for free!"/>
            <p:cNvSpPr txBox="1"/>
            <p:nvPr/>
          </p:nvSpPr>
          <p:spPr>
            <a:xfrm>
              <a:off x="14211300" y="0"/>
              <a:ext cx="4121157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/>
              <a:r>
                <a:t>Read for free!</a:t>
              </a:r>
            </a:p>
          </p:txBody>
        </p:sp>
        <p:pic>
          <p:nvPicPr>
            <p:cNvPr id="196" name="Line Line" descr="Line Lin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4064776">
              <a:off x="12060434" y="10538516"/>
              <a:ext cx="1174540" cy="352235"/>
            </a:xfrm>
            <a:prstGeom prst="rect">
              <a:avLst/>
            </a:prstGeom>
            <a:effectLst/>
          </p:spPr>
        </p:pic>
        <p:sp>
          <p:nvSpPr>
            <p:cNvPr id="198" name="Find papers like this one"/>
            <p:cNvSpPr txBox="1"/>
            <p:nvPr/>
          </p:nvSpPr>
          <p:spPr>
            <a:xfrm>
              <a:off x="13023850" y="10506491"/>
              <a:ext cx="4121157" cy="1461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/>
              <a:r>
                <a:t>Find papers like this one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search Rabb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 Rabbit</a:t>
            </a:r>
          </a:p>
        </p:txBody>
      </p:sp>
      <p:sp>
        <p:nvSpPr>
          <p:cNvPr id="202" name="https://www.researchrabbit.ai/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b="0" i="1" sz="4500"/>
            </a:pPr>
            <a:r>
              <a:rPr u="sng">
                <a:hlinkClick r:id="rId2" invalidUrl="" action="" tgtFrame="" tooltip="" history="1" highlightClick="0" endSnd="0"/>
              </a:rPr>
              <a:t>https://www.researchrabbit.ai/</a:t>
            </a:r>
            <a:r>
              <a:t> </a:t>
            </a:r>
          </a:p>
        </p:txBody>
      </p:sp>
      <p:sp>
        <p:nvSpPr>
          <p:cNvPr id="203" name="Interactive graphical reference manager &amp; search…"/>
          <p:cNvSpPr txBox="1"/>
          <p:nvPr>
            <p:ph type="body" sz="half" idx="1"/>
          </p:nvPr>
        </p:nvSpPr>
        <p:spPr>
          <a:xfrm>
            <a:off x="1206500" y="4248504"/>
            <a:ext cx="9135319" cy="8256012"/>
          </a:xfrm>
          <a:prstGeom prst="rect">
            <a:avLst/>
          </a:prstGeom>
        </p:spPr>
        <p:txBody>
          <a:bodyPr/>
          <a:lstStyle/>
          <a:p>
            <a:pPr algn="just"/>
            <a:r>
              <a:t>Interactive graphical reference manager &amp; search</a:t>
            </a:r>
          </a:p>
          <a:p>
            <a:pPr algn="just"/>
          </a:p>
          <a:p>
            <a:pPr algn="just"/>
            <a:r>
              <a:t>Customize your own collections, share with collaborators, &amp; integrate with tools.</a:t>
            </a:r>
          </a:p>
        </p:txBody>
      </p:sp>
      <p:sp>
        <p:nvSpPr>
          <p:cNvPr id="204" name="Slide Number"/>
          <p:cNvSpPr txBox="1"/>
          <p:nvPr>
            <p:ph type="sldNum" sz="quarter" idx="2"/>
          </p:nvPr>
        </p:nvSpPr>
        <p:spPr>
          <a:xfrm>
            <a:off x="23742678" y="13264211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5" name="Screenshot 2024-02-04 at 11.02.52 AM.png" descr="Screenshot 2024-02-04 at 11.02.5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70392" y="2117758"/>
            <a:ext cx="13522736" cy="10612504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06" name="Screenshot 2024-02-04 at 11.27.19 AM.png" descr="Screenshot 2024-02-04 at 11.27.19 AM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9862"/>
          <a:stretch>
            <a:fillRect/>
          </a:stretch>
        </p:blipFill>
        <p:spPr>
          <a:xfrm>
            <a:off x="18919155" y="10988"/>
            <a:ext cx="5414087" cy="1893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DBLP.or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DBLP.org</a:t>
            </a:r>
            <a:r>
              <a:t> </a:t>
            </a:r>
          </a:p>
        </p:txBody>
      </p:sp>
      <p:sp>
        <p:nvSpPr>
          <p:cNvPr id="209" name="Computer Science Bibliograph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 sz="5100"/>
            </a:lvl1pPr>
          </a:lstStyle>
          <a:p>
            <a:pPr/>
            <a:r>
              <a:t>Computer Science Bibliography</a:t>
            </a:r>
          </a:p>
        </p:txBody>
      </p:sp>
      <p:sp>
        <p:nvSpPr>
          <p:cNvPr id="210" name="Resource for searching publications &amp; scholars…"/>
          <p:cNvSpPr txBox="1"/>
          <p:nvPr>
            <p:ph type="body" sz="half" idx="1"/>
          </p:nvPr>
        </p:nvSpPr>
        <p:spPr>
          <a:xfrm>
            <a:off x="1206500" y="4248504"/>
            <a:ext cx="9199166" cy="8256012"/>
          </a:xfrm>
          <a:prstGeom prst="rect">
            <a:avLst/>
          </a:prstGeom>
        </p:spPr>
        <p:txBody>
          <a:bodyPr/>
          <a:lstStyle/>
          <a:p>
            <a:pPr algn="just"/>
            <a:r>
              <a:t>Resource for searching publications &amp; scholars </a:t>
            </a:r>
          </a:p>
          <a:p>
            <a:pPr algn="just"/>
          </a:p>
          <a:p>
            <a:pPr algn="just"/>
            <a:r>
              <a:t>Automatically indexed, focused on CS venues only</a:t>
            </a:r>
          </a:p>
        </p:txBody>
      </p:sp>
      <p:sp>
        <p:nvSpPr>
          <p:cNvPr id="211" name="Slide Number"/>
          <p:cNvSpPr txBox="1"/>
          <p:nvPr>
            <p:ph type="sldNum" sz="quarter" idx="2"/>
          </p:nvPr>
        </p:nvSpPr>
        <p:spPr>
          <a:xfrm>
            <a:off x="23742678" y="13264211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2" name="Screenshot 2024-02-04 at 10.53.22 AM.png" descr="Screenshot 2024-02-04 at 10.53.2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43480" y="2757909"/>
            <a:ext cx="13542151" cy="9947562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arXiv.or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arXiv.org</a:t>
            </a:r>
            <a:r>
              <a:t> </a:t>
            </a:r>
          </a:p>
        </p:txBody>
      </p:sp>
      <p:sp>
        <p:nvSpPr>
          <p:cNvPr id="215" name="“archive”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“archive”</a:t>
            </a:r>
          </a:p>
        </p:txBody>
      </p:sp>
      <p:sp>
        <p:nvSpPr>
          <p:cNvPr id="216" name="arXiv is a free distribution service and an open-access archive for nearly 2.4 million scholarly articles in the fields of physics, mathematics, computer science, quantitative biology, quantitative finance, statistics, electrical engineering and systems 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/>
            <a:r>
              <a:t>arXiv is a </a:t>
            </a:r>
            <a:r>
              <a:rPr b="1"/>
              <a:t>free distribution service</a:t>
            </a:r>
            <a:r>
              <a:t> and an open-access archive for nearly 2.4 million scholarly articles in the fields of physics, mathematics, computer science, quantitative biology, quantitative finance, statistics, electrical engineering and systems science, and economics. </a:t>
            </a:r>
          </a:p>
          <a:p>
            <a:pPr algn="just"/>
            <a:r>
              <a:t>Materials on this site are </a:t>
            </a:r>
            <a:r>
              <a:rPr b="1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not peer-reviewed</a:t>
            </a:r>
            <a:r>
              <a:t> by arXiv.</a:t>
            </a:r>
          </a:p>
        </p:txBody>
      </p:sp>
      <p:sp>
        <p:nvSpPr>
          <p:cNvPr id="217" name="Slide Number"/>
          <p:cNvSpPr txBox="1"/>
          <p:nvPr>
            <p:ph type="sldNum" sz="quarter" idx="2"/>
          </p:nvPr>
        </p:nvSpPr>
        <p:spPr>
          <a:xfrm>
            <a:off x="23742678" y="13264211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8" name="IMPORTANT…"/>
          <p:cNvSpPr/>
          <p:nvPr/>
        </p:nvSpPr>
        <p:spPr>
          <a:xfrm>
            <a:off x="1688430" y="8985250"/>
            <a:ext cx="21602974" cy="3688978"/>
          </a:xfrm>
          <a:prstGeom prst="roundRect">
            <a:avLst>
              <a:gd name="adj" fmla="val 15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IMPORTANT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7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If you find a reference on arXiv, look for the PUBLISHED work -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7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only that will have been peer reviewed.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i="1" sz="2400">
                <a:solidFill>
                  <a:srgbClr val="FFFFFF"/>
                </a:solidFill>
              </a:defRPr>
            </a:pPr>
            <a:r>
              <a:t>(“Other versions” on Google Scholar, for example)</a:t>
            </a:r>
          </a:p>
        </p:txBody>
      </p:sp>
      <p:pic>
        <p:nvPicPr>
          <p:cNvPr id="219" name="Screenshot 2024-02-04 at 11.26.42 AM.png" descr="Screenshot 2024-02-04 at 11.26.4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21412" y="137343"/>
            <a:ext cx="4823281" cy="3467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